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0" r:id="rId3"/>
    <p:sldId id="258" r:id="rId4"/>
    <p:sldId id="257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79607" autoAdjust="0"/>
  </p:normalViewPr>
  <p:slideViewPr>
    <p:cSldViewPr>
      <p:cViewPr varScale="1">
        <p:scale>
          <a:sx n="86" d="100"/>
          <a:sy n="86" d="100"/>
        </p:scale>
        <p:origin x="-6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C7E6E-7381-469A-B7E5-29AB01A06135}" type="datetimeFigureOut">
              <a:rPr lang="pt-BR" smtClean="0"/>
              <a:t>09/10/2014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8DC50-0CCD-4ED8-9088-D90817B87F44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8DC50-0CCD-4ED8-9088-D90817B87F44}" type="slidenum">
              <a:rPr lang="pt-BR" smtClean="0"/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8DC50-0CCD-4ED8-9088-D90817B87F44}" type="slidenum">
              <a:rPr lang="pt-BR" smtClean="0"/>
              <a:t>11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7322-66EA-4F9E-A746-7002C8C49CD0}" type="datetimeFigureOut">
              <a:rPr lang="pt-BR" smtClean="0"/>
              <a:pPr/>
              <a:t>09/10/2014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3433-5B4F-46D3-A710-084FB0125E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7322-66EA-4F9E-A746-7002C8C49CD0}" type="datetimeFigureOut">
              <a:rPr lang="pt-BR" smtClean="0"/>
              <a:pPr/>
              <a:t>09/10/2014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3433-5B4F-46D3-A710-084FB0125E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7322-66EA-4F9E-A746-7002C8C49CD0}" type="datetimeFigureOut">
              <a:rPr lang="pt-BR" smtClean="0"/>
              <a:pPr/>
              <a:t>09/10/2014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3433-5B4F-46D3-A710-084FB0125E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7322-66EA-4F9E-A746-7002C8C49CD0}" type="datetimeFigureOut">
              <a:rPr lang="pt-BR" smtClean="0"/>
              <a:pPr/>
              <a:t>09/10/2014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3433-5B4F-46D3-A710-084FB0125E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7322-66EA-4F9E-A746-7002C8C49CD0}" type="datetimeFigureOut">
              <a:rPr lang="pt-BR" smtClean="0"/>
              <a:pPr/>
              <a:t>09/10/2014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3433-5B4F-46D3-A710-084FB0125E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7322-66EA-4F9E-A746-7002C8C49CD0}" type="datetimeFigureOut">
              <a:rPr lang="pt-BR" smtClean="0"/>
              <a:pPr/>
              <a:t>09/10/2014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3433-5B4F-46D3-A710-084FB0125E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7322-66EA-4F9E-A746-7002C8C49CD0}" type="datetimeFigureOut">
              <a:rPr lang="pt-BR" smtClean="0"/>
              <a:pPr/>
              <a:t>09/10/2014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3433-5B4F-46D3-A710-084FB0125E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7322-66EA-4F9E-A746-7002C8C49CD0}" type="datetimeFigureOut">
              <a:rPr lang="pt-BR" smtClean="0"/>
              <a:pPr/>
              <a:t>09/10/2014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3433-5B4F-46D3-A710-084FB0125E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7322-66EA-4F9E-A746-7002C8C49CD0}" type="datetimeFigureOut">
              <a:rPr lang="pt-BR" smtClean="0"/>
              <a:pPr/>
              <a:t>09/10/2014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3433-5B4F-46D3-A710-084FB0125E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7322-66EA-4F9E-A746-7002C8C49CD0}" type="datetimeFigureOut">
              <a:rPr lang="pt-BR" smtClean="0"/>
              <a:pPr/>
              <a:t>09/10/2014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3433-5B4F-46D3-A710-084FB0125E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7322-66EA-4F9E-A746-7002C8C49CD0}" type="datetimeFigureOut">
              <a:rPr lang="pt-BR" smtClean="0"/>
              <a:pPr/>
              <a:t>09/10/2014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3433-5B4F-46D3-A710-084FB0125E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C7322-66EA-4F9E-A746-7002C8C49CD0}" type="datetimeFigureOut">
              <a:rPr lang="pt-BR" smtClean="0"/>
              <a:pPr/>
              <a:t>09/10/2014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F3433-5B4F-46D3-A710-084FB0125E8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fenajufe@fenajufe.org.br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r>
              <a:rPr lang="pt-BR" b="1" dirty="0" smtClean="0"/>
              <a:t>II seminário Nacional de Saúde e </a:t>
            </a:r>
            <a:r>
              <a:rPr lang="pt-BR" b="1" dirty="0" err="1" smtClean="0"/>
              <a:t>Pje</a:t>
            </a:r>
            <a:r>
              <a:rPr lang="pt-BR" b="1" dirty="0" smtClean="0"/>
              <a:t> da</a:t>
            </a:r>
            <a:r>
              <a:rPr lang="pt-BR" b="1" dirty="0" smtClean="0"/>
              <a:t> </a:t>
            </a:r>
            <a:r>
              <a:rPr lang="pt-BR" b="1" dirty="0" err="1"/>
              <a:t>Fenajufe</a:t>
            </a:r>
            <a:r>
              <a:rPr lang="pt-BR" b="1" dirty="0"/>
              <a:t> 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Brasília, primavera de 2014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Leitura de cenário e desafios dos servidores e servidoras do judiciário brasileiro</a:t>
            </a:r>
            <a:endParaRPr lang="pt-BR" dirty="0"/>
          </a:p>
        </p:txBody>
      </p:sp>
      <p:pic>
        <p:nvPicPr>
          <p:cNvPr id="5" name="Picture 2" descr="timb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3544"/>
            <a:ext cx="8750225" cy="118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722511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357158" y="1556792"/>
            <a:ext cx="839130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dirty="0" smtClean="0"/>
              <a:t>Números Censo do Poder  Judiciário – 2013:</a:t>
            </a:r>
          </a:p>
          <a:p>
            <a:endParaRPr lang="pt-BR" sz="3200" dirty="0" smtClean="0"/>
          </a:p>
          <a:p>
            <a:r>
              <a:rPr lang="pt-BR" sz="3200" dirty="0" smtClean="0"/>
              <a:t>29,7% do total de afastamentos foram por </a:t>
            </a:r>
            <a:r>
              <a:rPr lang="pt-BR" sz="3200" dirty="0" smtClean="0"/>
              <a:t>doença e acidente de </a:t>
            </a:r>
            <a:r>
              <a:rPr lang="pt-BR" sz="3200" dirty="0" smtClean="0"/>
              <a:t>trabalho</a:t>
            </a:r>
          </a:p>
          <a:p>
            <a:r>
              <a:rPr lang="pt-BR" sz="3200" dirty="0" smtClean="0"/>
              <a:t>Sendo que os afastamentos por doenças e acidentes de trabalho se dão entre os servidores com maior média de jornada de trabalho (7,637 horas)  </a:t>
            </a:r>
          </a:p>
          <a:p>
            <a:r>
              <a:rPr lang="pt-BR" sz="3200" dirty="0" smtClean="0"/>
              <a:t>60,2% insatisfação com a preocupação dos tribunais/conselhos com a saúde no trabalho</a:t>
            </a:r>
          </a:p>
          <a:p>
            <a:r>
              <a:rPr lang="pt-BR" sz="2400" dirty="0" smtClean="0"/>
              <a:t> </a:t>
            </a:r>
            <a:endParaRPr lang="pt-BR" sz="2400" dirty="0" smtClean="0"/>
          </a:p>
          <a:p>
            <a:endParaRPr lang="pt-BR" sz="2400" dirty="0" smtClean="0"/>
          </a:p>
          <a:p>
            <a:r>
              <a:rPr lang="pt-BR" sz="2400" dirty="0" smtClean="0"/>
              <a:t> </a:t>
            </a:r>
          </a:p>
          <a:p>
            <a:endParaRPr lang="pt-BR" sz="2400" dirty="0"/>
          </a:p>
        </p:txBody>
      </p:sp>
      <p:pic>
        <p:nvPicPr>
          <p:cNvPr id="7" name="Picture 2" descr="timb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3544"/>
            <a:ext cx="8750225" cy="118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67544" y="1484784"/>
            <a:ext cx="84621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 smtClean="0"/>
              <a:t/>
            </a:r>
            <a:br>
              <a:rPr lang="pt-BR" sz="2400" dirty="0" smtClean="0"/>
            </a:br>
            <a:endParaRPr lang="pt-BR" sz="2400" dirty="0" smtClean="0"/>
          </a:p>
          <a:p>
            <a:endParaRPr lang="pt-BR" sz="2400" dirty="0"/>
          </a:p>
        </p:txBody>
      </p:sp>
      <p:pic>
        <p:nvPicPr>
          <p:cNvPr id="8" name="Picture 2" descr="timb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8750225" cy="118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ítulo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O que precisamos para superar essa realidade?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pic>
        <p:nvPicPr>
          <p:cNvPr id="1026" name="Picture 2" descr="timb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3544"/>
            <a:ext cx="8750225" cy="118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357158" y="1484784"/>
            <a:ext cx="853532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3200" dirty="0" smtClean="0"/>
              <a:t>Consciência coletiva da realidade</a:t>
            </a:r>
          </a:p>
          <a:p>
            <a:r>
              <a:rPr lang="pt-BR" sz="3200" dirty="0" smtClean="0"/>
              <a:t>Retomar a discussão de temas de fundo como modelo de Estado, de serviço público e de judiciário</a:t>
            </a:r>
          </a:p>
          <a:p>
            <a:r>
              <a:rPr lang="pt-BR" sz="3200" dirty="0" smtClean="0"/>
              <a:t>Intensificar a luta por democratização do judiciário</a:t>
            </a:r>
          </a:p>
          <a:p>
            <a:r>
              <a:rPr lang="pt-BR" sz="3200" dirty="0" smtClean="0"/>
              <a:t>Buscar unidade com  movimentos sociais, </a:t>
            </a:r>
            <a:r>
              <a:rPr lang="pt-BR" sz="3200" dirty="0" err="1" smtClean="0"/>
              <a:t>Fenajud</a:t>
            </a:r>
            <a:r>
              <a:rPr lang="pt-BR" sz="3200" dirty="0" smtClean="0"/>
              <a:t>, </a:t>
            </a:r>
            <a:r>
              <a:rPr lang="pt-BR" sz="3200" dirty="0" err="1" smtClean="0"/>
              <a:t>Anamatra</a:t>
            </a:r>
            <a:r>
              <a:rPr lang="pt-BR" sz="3200" dirty="0" smtClean="0"/>
              <a:t>, Ajufe, OAB</a:t>
            </a:r>
          </a:p>
          <a:p>
            <a:r>
              <a:rPr lang="pt-BR" sz="3200" dirty="0" smtClean="0"/>
              <a:t>Lutar por participação nas comissões do CNJ</a:t>
            </a:r>
          </a:p>
          <a:p>
            <a:endParaRPr lang="pt-B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357158" y="2143116"/>
            <a:ext cx="3929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 smtClean="0"/>
              <a:t/>
            </a:r>
            <a:br>
              <a:rPr lang="pt-BR" sz="2400" dirty="0" smtClean="0"/>
            </a:br>
            <a:endParaRPr lang="pt-BR" sz="2400" dirty="0" smtClean="0"/>
          </a:p>
        </p:txBody>
      </p:sp>
      <p:pic>
        <p:nvPicPr>
          <p:cNvPr id="8" name="Picture 2" descr="timb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3544"/>
            <a:ext cx="8750225" cy="118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1043608" y="1628800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dirty="0" smtClean="0"/>
              <a:t>Efetivar a discussão de Carreira junto ao CNJ</a:t>
            </a:r>
          </a:p>
          <a:p>
            <a:r>
              <a:rPr lang="pt-BR" sz="3200" dirty="0" smtClean="0"/>
              <a:t>Lutar </a:t>
            </a:r>
            <a:r>
              <a:rPr lang="pt-BR" sz="3200" dirty="0" smtClean="0"/>
              <a:t>pela redução da </a:t>
            </a:r>
            <a:r>
              <a:rPr lang="pt-BR" sz="3200" dirty="0" smtClean="0"/>
              <a:t>jornada e </a:t>
            </a:r>
            <a:r>
              <a:rPr lang="pt-BR" sz="3200" dirty="0" smtClean="0"/>
              <a:t>pelas pausas no </a:t>
            </a:r>
            <a:r>
              <a:rPr lang="pt-BR" sz="3200" dirty="0" smtClean="0"/>
              <a:t>trabalho nos moldes da NR 17</a:t>
            </a:r>
            <a:endParaRPr lang="pt-BR" sz="3200" dirty="0" smtClean="0"/>
          </a:p>
          <a:p>
            <a:r>
              <a:rPr lang="pt-BR" sz="3200" dirty="0" smtClean="0"/>
              <a:t>Campanha contra metas abusivas</a:t>
            </a:r>
          </a:p>
          <a:p>
            <a:r>
              <a:rPr lang="pt-BR" sz="3200" dirty="0" smtClean="0"/>
              <a:t>Exigir estudos ergonômicos, de cargas máximas e de organização do trabalho</a:t>
            </a:r>
          </a:p>
          <a:p>
            <a:r>
              <a:rPr lang="pt-BR" sz="3200" dirty="0" smtClean="0"/>
              <a:t>PPRA e PCMSO tem que ser pra valer</a:t>
            </a:r>
          </a:p>
          <a:p>
            <a:endParaRPr lang="pt-BR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1285852" y="2214554"/>
            <a:ext cx="68580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dirty="0" smtClean="0"/>
              <a:t>Obrigada!</a:t>
            </a:r>
            <a:endParaRPr lang="pt-BR" sz="2400" dirty="0"/>
          </a:p>
          <a:p>
            <a:pPr algn="ctr"/>
            <a:endParaRPr lang="pt-BR" sz="2400" dirty="0" smtClean="0"/>
          </a:p>
          <a:p>
            <a:pPr algn="ctr"/>
            <a:endParaRPr lang="pt-BR" sz="2400" dirty="0"/>
          </a:p>
          <a:p>
            <a:pPr algn="ctr"/>
            <a:endParaRPr lang="pt-BR" sz="2400" dirty="0" smtClean="0"/>
          </a:p>
          <a:p>
            <a:r>
              <a:rPr lang="pt-BR" sz="2400" dirty="0"/>
              <a:t>Contatos</a:t>
            </a:r>
            <a:r>
              <a:rPr lang="pt-BR" sz="2400" dirty="0" smtClean="0"/>
              <a:t>:  </a:t>
            </a:r>
            <a:r>
              <a:rPr lang="pt-BR" sz="2400" dirty="0">
                <a:hlinkClick r:id="rId2"/>
              </a:rPr>
              <a:t>fenajufe@fenajufe.org.br</a:t>
            </a:r>
            <a:endParaRPr lang="pt-BR" sz="2400" dirty="0"/>
          </a:p>
        </p:txBody>
      </p:sp>
      <p:pic>
        <p:nvPicPr>
          <p:cNvPr id="5" name="Picture 2" descr="timb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3544"/>
            <a:ext cx="8750225" cy="118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395536" y="1268761"/>
            <a:ext cx="846160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/>
              <a:t>Perfil da categoria conforme Censo do CNJ – 2013:</a:t>
            </a:r>
          </a:p>
          <a:p>
            <a:r>
              <a:rPr lang="pt-BR" sz="2400" dirty="0" smtClean="0"/>
              <a:t>50,4% mulheres</a:t>
            </a:r>
          </a:p>
          <a:p>
            <a:r>
              <a:rPr lang="pt-BR" sz="2400" dirty="0" smtClean="0"/>
              <a:t>49,6% homens</a:t>
            </a:r>
          </a:p>
          <a:p>
            <a:endParaRPr lang="pt-BR" sz="2400" dirty="0" smtClean="0"/>
          </a:p>
          <a:p>
            <a:r>
              <a:rPr lang="pt-BR" sz="2400" dirty="0" smtClean="0"/>
              <a:t>70,9% brancos</a:t>
            </a:r>
          </a:p>
          <a:p>
            <a:r>
              <a:rPr lang="pt-BR" sz="2400" dirty="0" smtClean="0"/>
              <a:t>29,1% negros</a:t>
            </a:r>
          </a:p>
          <a:p>
            <a:endParaRPr lang="pt-BR" sz="2400" dirty="0" smtClean="0"/>
          </a:p>
          <a:p>
            <a:r>
              <a:rPr lang="pt-BR" sz="2400" dirty="0" smtClean="0"/>
              <a:t>79,9% curso superior ou pós</a:t>
            </a:r>
          </a:p>
          <a:p>
            <a:r>
              <a:rPr lang="pt-BR" sz="2400" dirty="0" smtClean="0"/>
              <a:t>20,1% sem curso superior</a:t>
            </a:r>
          </a:p>
          <a:p>
            <a:endParaRPr lang="pt-BR" sz="2400" dirty="0" smtClean="0"/>
          </a:p>
          <a:p>
            <a:r>
              <a:rPr lang="pt-BR" sz="2400" dirty="0" smtClean="0"/>
              <a:t>96,2% sem deficiência</a:t>
            </a:r>
          </a:p>
          <a:p>
            <a:r>
              <a:rPr lang="pt-BR" sz="2400" dirty="0" smtClean="0"/>
              <a:t>3,8% com deficiência</a:t>
            </a:r>
          </a:p>
          <a:p>
            <a:endParaRPr lang="pt-BR" sz="2400" dirty="0" smtClean="0"/>
          </a:p>
          <a:p>
            <a:r>
              <a:rPr lang="pt-BR" sz="2400" dirty="0" smtClean="0"/>
              <a:t>62,5% casados ou com união estável</a:t>
            </a:r>
          </a:p>
          <a:p>
            <a:r>
              <a:rPr lang="pt-BR" sz="2400" dirty="0" smtClean="0"/>
              <a:t>0,7% casados ou união estável com pessoa do mesmo sexo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</p:txBody>
      </p:sp>
      <p:pic>
        <p:nvPicPr>
          <p:cNvPr id="7" name="Picture 2" descr="timb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3544"/>
            <a:ext cx="8750225" cy="118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395536" y="1225689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b="1" dirty="0" smtClean="0"/>
              <a:t>Reestruturação produtiva CNJ:</a:t>
            </a:r>
          </a:p>
          <a:p>
            <a:r>
              <a:rPr lang="pt-BR" sz="4000" b="1" dirty="0" smtClean="0"/>
              <a:t>Transposição modelos de gestão da iniciativa privada para o serviço público lógica fazer mais com menos</a:t>
            </a:r>
          </a:p>
          <a:p>
            <a:pPr algn="ctr"/>
            <a:endParaRPr lang="pt-BR" sz="4000" dirty="0" smtClean="0"/>
          </a:p>
          <a:p>
            <a:pPr algn="ctr"/>
            <a:r>
              <a:rPr lang="pt-BR" sz="4000" dirty="0" smtClean="0"/>
              <a:t>Reforma </a:t>
            </a:r>
            <a:r>
              <a:rPr lang="pt-BR" sz="4000" dirty="0" smtClean="0"/>
              <a:t>do Judiciário para atender as necessidades do mercado</a:t>
            </a:r>
          </a:p>
          <a:p>
            <a:endParaRPr lang="pt-BR" sz="4000" b="1" dirty="0" smtClean="0"/>
          </a:p>
          <a:p>
            <a:endParaRPr lang="pt-BR" sz="4000" b="1" dirty="0" smtClean="0"/>
          </a:p>
        </p:txBody>
      </p:sp>
      <p:pic>
        <p:nvPicPr>
          <p:cNvPr id="8" name="Picture 2" descr="timb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3544"/>
            <a:ext cx="8750225" cy="118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714348" y="1714488"/>
            <a:ext cx="78581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3200" dirty="0" smtClean="0"/>
          </a:p>
          <a:p>
            <a:pPr algn="ctr"/>
            <a:endParaRPr lang="pt-BR" sz="4000" dirty="0" smtClean="0"/>
          </a:p>
          <a:p>
            <a:pPr algn="ctr"/>
            <a:endParaRPr lang="pt-BR" sz="4000" dirty="0"/>
          </a:p>
        </p:txBody>
      </p:sp>
      <p:pic>
        <p:nvPicPr>
          <p:cNvPr id="6" name="Picture 2" descr="timb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3544"/>
            <a:ext cx="8750225" cy="118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1403648" y="1556792"/>
            <a:ext cx="54543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dirty="0" smtClean="0"/>
              <a:t>Intensificação do trabalho</a:t>
            </a:r>
          </a:p>
          <a:p>
            <a:pPr algn="ctr"/>
            <a:r>
              <a:rPr lang="pt-BR" sz="3600" dirty="0" smtClean="0"/>
              <a:t>Metas </a:t>
            </a:r>
            <a:r>
              <a:rPr lang="pt-BR" sz="3600" dirty="0" smtClean="0"/>
              <a:t>abusivas</a:t>
            </a:r>
          </a:p>
          <a:p>
            <a:pPr algn="ctr"/>
            <a:r>
              <a:rPr lang="pt-BR" sz="3600" dirty="0" smtClean="0"/>
              <a:t>Cobranças individualizadas </a:t>
            </a:r>
            <a:r>
              <a:rPr lang="pt-BR" sz="3600" dirty="0" smtClean="0"/>
              <a:t>– GD </a:t>
            </a:r>
            <a:endParaRPr lang="pt-BR" sz="3600" dirty="0" smtClean="0"/>
          </a:p>
          <a:p>
            <a:pPr algn="ctr"/>
            <a:r>
              <a:rPr lang="pt-BR" sz="3600" dirty="0" smtClean="0"/>
              <a:t>Aumento assédio moral</a:t>
            </a:r>
          </a:p>
          <a:p>
            <a:pPr algn="ctr"/>
            <a:r>
              <a:rPr lang="pt-BR" sz="3600" dirty="0" smtClean="0"/>
              <a:t>Encolhimento do quadro de servidores</a:t>
            </a:r>
          </a:p>
          <a:p>
            <a:pPr algn="ctr"/>
            <a:r>
              <a:rPr lang="pt-BR" sz="3600" dirty="0" smtClean="0"/>
              <a:t>Extinção de setores e cargos</a:t>
            </a:r>
          </a:p>
          <a:p>
            <a:pPr algn="ctr"/>
            <a:r>
              <a:rPr lang="pt-BR" sz="3600" dirty="0" smtClean="0"/>
              <a:t>Aumento da terceirização</a:t>
            </a:r>
            <a:endParaRPr lang="pt-B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7772400" cy="4824536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A</a:t>
            </a:r>
            <a:r>
              <a:rPr lang="pt-BR" dirty="0" smtClean="0"/>
              <a:t>umento do adoecimento físico e mental da categoria a partir da implementação do processo eletrônico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sz="3600" dirty="0" smtClean="0"/>
              <a:t>como mostra comparativo Pesquisas de Saúde </a:t>
            </a:r>
            <a:r>
              <a:rPr lang="pt-BR" sz="3600" dirty="0" err="1" smtClean="0"/>
              <a:t>Sintrajufe</a:t>
            </a:r>
            <a:r>
              <a:rPr lang="pt-BR" sz="3600" dirty="0" smtClean="0"/>
              <a:t>/RS anos 2002, 2008 e 2011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4572000" y="2500306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/>
              <a:t> </a:t>
            </a:r>
          </a:p>
        </p:txBody>
      </p:sp>
      <p:pic>
        <p:nvPicPr>
          <p:cNvPr id="9" name="Picture 2" descr="timb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3544"/>
            <a:ext cx="8750225" cy="118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pic>
        <p:nvPicPr>
          <p:cNvPr id="9" name="Picture 2" descr="timb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3544"/>
            <a:ext cx="8750225" cy="118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467545" y="2204864"/>
          <a:ext cx="7992888" cy="4392489"/>
        </p:xfrm>
        <a:graphic>
          <a:graphicData uri="http://schemas.openxmlformats.org/drawingml/2006/table">
            <a:tbl>
              <a:tblPr/>
              <a:tblGrid>
                <a:gridCol w="2012584"/>
                <a:gridCol w="668118"/>
                <a:gridCol w="668118"/>
                <a:gridCol w="668118"/>
                <a:gridCol w="668118"/>
                <a:gridCol w="668118"/>
                <a:gridCol w="577011"/>
                <a:gridCol w="1054591"/>
                <a:gridCol w="1008112"/>
              </a:tblGrid>
              <a:tr h="1993521"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 dirty="0"/>
                        <a:t>Dor sempre</a:t>
                      </a:r>
                      <a:endParaRPr lang="pt-BR" sz="1700" dirty="0"/>
                    </a:p>
                    <a:p>
                      <a:pPr algn="l" fontAlgn="t"/>
                      <a:r>
                        <a:rPr lang="pt-BR" sz="1700" b="1" dirty="0"/>
                        <a:t>/quase sempre</a:t>
                      </a:r>
                      <a:endParaRPr lang="pt-BR" sz="1700" dirty="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Geral</a:t>
                      </a:r>
                      <a:endParaRPr lang="pt-BR" sz="1700"/>
                    </a:p>
                    <a:p>
                      <a:pPr algn="l" fontAlgn="t"/>
                      <a:r>
                        <a:rPr lang="pt-BR" sz="1700"/>
                        <a:t> </a:t>
                      </a:r>
                    </a:p>
                    <a:p>
                      <a:pPr algn="l" fontAlgn="t"/>
                      <a:r>
                        <a:rPr lang="pt-BR" sz="1700" b="1"/>
                        <a:t>2002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JF</a:t>
                      </a:r>
                      <a:endParaRPr lang="pt-BR" sz="1700"/>
                    </a:p>
                    <a:p>
                      <a:pPr algn="l" fontAlgn="t"/>
                      <a:r>
                        <a:rPr lang="pt-BR" sz="1700"/>
                        <a:t> </a:t>
                      </a:r>
                    </a:p>
                    <a:p>
                      <a:pPr algn="l" fontAlgn="t"/>
                      <a:r>
                        <a:rPr lang="pt-BR" sz="1700" b="1"/>
                        <a:t>2011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TRF</a:t>
                      </a:r>
                      <a:endParaRPr lang="pt-BR" sz="1700"/>
                    </a:p>
                    <a:p>
                      <a:pPr algn="l" fontAlgn="t"/>
                      <a:r>
                        <a:rPr lang="pt-BR" sz="1700"/>
                        <a:t> </a:t>
                      </a:r>
                    </a:p>
                    <a:p>
                      <a:pPr algn="l" fontAlgn="t"/>
                      <a:r>
                        <a:rPr lang="pt-BR" sz="1700" b="1"/>
                        <a:t>2011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JT</a:t>
                      </a:r>
                      <a:endParaRPr lang="pt-BR" sz="1700"/>
                    </a:p>
                    <a:p>
                      <a:pPr algn="l" fontAlgn="t"/>
                      <a:r>
                        <a:rPr lang="pt-BR" sz="1700"/>
                        <a:t> </a:t>
                      </a:r>
                    </a:p>
                    <a:p>
                      <a:pPr algn="l" fontAlgn="t"/>
                      <a:r>
                        <a:rPr lang="pt-BR" sz="1700" b="1"/>
                        <a:t>2011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JE</a:t>
                      </a:r>
                      <a:endParaRPr lang="pt-BR" sz="1700"/>
                    </a:p>
                    <a:p>
                      <a:pPr algn="l" fontAlgn="t"/>
                      <a:r>
                        <a:rPr lang="pt-BR" sz="1700"/>
                        <a:t> </a:t>
                      </a:r>
                    </a:p>
                    <a:p>
                      <a:pPr algn="l" fontAlgn="t"/>
                      <a:r>
                        <a:rPr lang="pt-BR" sz="1700" b="1"/>
                        <a:t>2011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JM</a:t>
                      </a:r>
                      <a:endParaRPr lang="pt-BR" sz="1700"/>
                    </a:p>
                    <a:p>
                      <a:pPr algn="l" fontAlgn="t"/>
                      <a:r>
                        <a:rPr lang="pt-BR" sz="1700"/>
                        <a:t> </a:t>
                      </a:r>
                    </a:p>
                    <a:p>
                      <a:pPr algn="l" fontAlgn="t"/>
                      <a:r>
                        <a:rPr lang="pt-BR" sz="1700" b="1"/>
                        <a:t>2011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 dirty="0"/>
                        <a:t>Virtual</a:t>
                      </a:r>
                      <a:endParaRPr lang="pt-BR" sz="1700" dirty="0"/>
                    </a:p>
                    <a:p>
                      <a:pPr algn="l" fontAlgn="t"/>
                      <a:r>
                        <a:rPr lang="pt-BR" sz="1700" dirty="0"/>
                        <a:t> </a:t>
                      </a:r>
                    </a:p>
                    <a:p>
                      <a:pPr algn="l" fontAlgn="t"/>
                      <a:r>
                        <a:rPr lang="pt-BR" sz="1700" b="1" dirty="0" smtClean="0"/>
                        <a:t>JF  2011</a:t>
                      </a:r>
                      <a:r>
                        <a:rPr lang="pt-BR" sz="1700" b="1" dirty="0"/>
                        <a:t>**</a:t>
                      </a:r>
                      <a:endParaRPr lang="pt-BR" sz="1700" dirty="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JEFs</a:t>
                      </a:r>
                      <a:endParaRPr lang="pt-BR" sz="1700"/>
                    </a:p>
                    <a:p>
                      <a:pPr algn="l" fontAlgn="t"/>
                      <a:r>
                        <a:rPr lang="pt-BR" sz="1700"/>
                        <a:t> </a:t>
                      </a:r>
                    </a:p>
                    <a:p>
                      <a:pPr algn="l" fontAlgn="t"/>
                      <a:r>
                        <a:rPr lang="pt-BR" sz="1700" b="1"/>
                        <a:t>2008*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319334"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dirty="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880150"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Pescoço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24,2%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31,7%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32,4%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26,6%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23,0%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16,6</a:t>
                      </a:r>
                      <a:endParaRPr lang="pt-BR" sz="1700"/>
                    </a:p>
                    <a:p>
                      <a:pPr algn="l" fontAlgn="t"/>
                      <a:r>
                        <a:rPr lang="pt-BR" sz="1700"/>
                        <a:t> </a:t>
                      </a:r>
                    </a:p>
                    <a:p>
                      <a:pPr algn="l" fontAlgn="t"/>
                      <a:r>
                        <a:rPr lang="pt-BR" sz="1700" b="1"/>
                        <a:t>%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34,4%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50,2%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319334"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/>
                        <a:t> </a:t>
                      </a:r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880150"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Costas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33,2%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36,8%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 dirty="0"/>
                        <a:t>33,1%</a:t>
                      </a:r>
                      <a:endParaRPr lang="pt-BR" sz="1700" dirty="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35,0%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28,6%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25,0</a:t>
                      </a:r>
                      <a:endParaRPr lang="pt-BR" sz="1700"/>
                    </a:p>
                    <a:p>
                      <a:pPr algn="l" fontAlgn="t"/>
                      <a:r>
                        <a:rPr lang="pt-BR" sz="1700"/>
                        <a:t> </a:t>
                      </a:r>
                    </a:p>
                    <a:p>
                      <a:pPr algn="l" fontAlgn="t"/>
                      <a:r>
                        <a:rPr lang="pt-BR" sz="1700" b="1"/>
                        <a:t>%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/>
                        <a:t>38,6%</a:t>
                      </a:r>
                      <a:endParaRPr lang="pt-BR" sz="170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700" b="1" dirty="0"/>
                        <a:t>57,6%</a:t>
                      </a:r>
                      <a:endParaRPr lang="pt-BR" sz="1700" dirty="0"/>
                    </a:p>
                  </a:txBody>
                  <a:tcPr marL="17982" marR="17982" marT="17982" marB="17982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27584" y="1270831"/>
            <a:ext cx="81369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Sintomas </a:t>
            </a:r>
            <a:r>
              <a:rPr kumimoji="0" lang="pt-BR" sz="1400" b="1" i="0" u="sng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osteomusculares</a:t>
            </a:r>
            <a:endParaRPr kumimoji="0" lang="pt-BR" sz="1400" b="1" i="0" u="sng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rebuchet MS" pitchFamily="34" charset="0"/>
              <a:cs typeface="Arial" pitchFamily="34" charset="0"/>
            </a:endParaRPr>
          </a:p>
          <a:p>
            <a:r>
              <a:rPr lang="pt-BR" sz="1400" b="1" dirty="0" smtClean="0"/>
              <a:t>* Servidores trabalhando com processo eletrônico desde 2004</a:t>
            </a:r>
            <a:endParaRPr lang="pt-BR" sz="1400" dirty="0" smtClean="0"/>
          </a:p>
          <a:p>
            <a:r>
              <a:rPr lang="pt-BR" sz="1400" b="1" dirty="0" smtClean="0"/>
              <a:t>** Servidores que responderam trabalhar preponderantemente com virtual</a:t>
            </a:r>
            <a:endParaRPr lang="pt-BR" sz="1400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pic>
        <p:nvPicPr>
          <p:cNvPr id="10" name="Picture 2" descr="timb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3544"/>
            <a:ext cx="8750225" cy="118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539552" y="2329736"/>
          <a:ext cx="8496944" cy="4050869"/>
        </p:xfrm>
        <a:graphic>
          <a:graphicData uri="http://schemas.openxmlformats.org/drawingml/2006/table">
            <a:tbl>
              <a:tblPr/>
              <a:tblGrid>
                <a:gridCol w="810960"/>
                <a:gridCol w="872762"/>
                <a:gridCol w="969734"/>
                <a:gridCol w="872762"/>
                <a:gridCol w="1039000"/>
                <a:gridCol w="1066707"/>
                <a:gridCol w="955878"/>
                <a:gridCol w="1909141"/>
              </a:tblGrid>
              <a:tr h="842056"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 dirty="0"/>
                        <a:t>Sempre      /quase</a:t>
                      </a:r>
                      <a:endParaRPr lang="pt-BR" sz="1200" dirty="0"/>
                    </a:p>
                    <a:p>
                      <a:pPr algn="l" fontAlgn="t"/>
                      <a:r>
                        <a:rPr lang="pt-BR" sz="1200" dirty="0"/>
                        <a:t> </a:t>
                      </a:r>
                    </a:p>
                    <a:p>
                      <a:pPr algn="l" fontAlgn="t"/>
                      <a:r>
                        <a:rPr lang="pt-BR" sz="1200" b="1" dirty="0"/>
                        <a:t>sempre</a:t>
                      </a:r>
                      <a:endParaRPr lang="pt-BR" sz="1200" dirty="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JF</a:t>
                      </a:r>
                      <a:endParaRPr lang="pt-BR" sz="1200"/>
                    </a:p>
                    <a:p>
                      <a:pPr algn="l" fontAlgn="t"/>
                      <a:r>
                        <a:rPr lang="pt-BR" sz="1200"/>
                        <a:t> </a:t>
                      </a:r>
                    </a:p>
                    <a:p>
                      <a:pPr algn="l" fontAlgn="t"/>
                      <a:r>
                        <a:rPr lang="pt-BR" sz="1200" b="1"/>
                        <a:t>(total)</a:t>
                      </a:r>
                      <a:endParaRPr lang="pt-BR" sz="1200"/>
                    </a:p>
                    <a:p>
                      <a:pPr algn="l" fontAlgn="t"/>
                      <a:r>
                        <a:rPr lang="pt-BR" sz="1200"/>
                        <a:t> </a:t>
                      </a:r>
                    </a:p>
                    <a:p>
                      <a:pPr algn="l" fontAlgn="t"/>
                      <a:r>
                        <a:rPr lang="pt-BR" sz="1200" b="1"/>
                        <a:t>2011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TRF</a:t>
                      </a:r>
                      <a:endParaRPr lang="pt-BR" sz="1200"/>
                    </a:p>
                    <a:p>
                      <a:pPr algn="l" fontAlgn="t"/>
                      <a:r>
                        <a:rPr lang="pt-BR" sz="1200"/>
                        <a:t> </a:t>
                      </a:r>
                    </a:p>
                    <a:p>
                      <a:pPr algn="l" fontAlgn="t"/>
                      <a:r>
                        <a:rPr lang="pt-BR" sz="1200" b="1"/>
                        <a:t>(total)</a:t>
                      </a:r>
                      <a:endParaRPr lang="pt-BR" sz="1200"/>
                    </a:p>
                    <a:p>
                      <a:pPr algn="l" fontAlgn="t"/>
                      <a:r>
                        <a:rPr lang="pt-BR" sz="1200"/>
                        <a:t> </a:t>
                      </a:r>
                    </a:p>
                    <a:p>
                      <a:pPr algn="l" fontAlgn="t"/>
                      <a:r>
                        <a:rPr lang="pt-BR" sz="1200" b="1"/>
                        <a:t>2011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JT</a:t>
                      </a:r>
                      <a:endParaRPr lang="pt-BR" sz="1200"/>
                    </a:p>
                    <a:p>
                      <a:pPr algn="l" fontAlgn="t"/>
                      <a:r>
                        <a:rPr lang="pt-BR" sz="1200"/>
                        <a:t> </a:t>
                      </a:r>
                    </a:p>
                    <a:p>
                      <a:pPr algn="l" fontAlgn="t"/>
                      <a:r>
                        <a:rPr lang="pt-BR" sz="1200" b="1"/>
                        <a:t>(total)</a:t>
                      </a:r>
                      <a:endParaRPr lang="pt-BR" sz="1200"/>
                    </a:p>
                    <a:p>
                      <a:pPr algn="l" fontAlgn="t"/>
                      <a:r>
                        <a:rPr lang="pt-BR" sz="1200"/>
                        <a:t> </a:t>
                      </a:r>
                    </a:p>
                    <a:p>
                      <a:pPr algn="l" fontAlgn="t"/>
                      <a:r>
                        <a:rPr lang="pt-BR" sz="1200" b="1"/>
                        <a:t>2011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JE</a:t>
                      </a:r>
                      <a:endParaRPr lang="pt-BR" sz="1200"/>
                    </a:p>
                    <a:p>
                      <a:pPr algn="l" fontAlgn="t"/>
                      <a:r>
                        <a:rPr lang="pt-BR" sz="1200"/>
                        <a:t> </a:t>
                      </a:r>
                    </a:p>
                    <a:p>
                      <a:pPr algn="l" fontAlgn="t"/>
                      <a:r>
                        <a:rPr lang="pt-BR" sz="1200" b="1"/>
                        <a:t>(total)</a:t>
                      </a:r>
                      <a:endParaRPr lang="pt-BR" sz="1200"/>
                    </a:p>
                    <a:p>
                      <a:pPr algn="l" fontAlgn="t"/>
                      <a:r>
                        <a:rPr lang="pt-BR" sz="1200"/>
                        <a:t> </a:t>
                      </a:r>
                    </a:p>
                    <a:p>
                      <a:pPr algn="l" fontAlgn="t"/>
                      <a:r>
                        <a:rPr lang="pt-BR" sz="1200" b="1"/>
                        <a:t>2011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JM</a:t>
                      </a:r>
                      <a:endParaRPr lang="pt-BR" sz="1200"/>
                    </a:p>
                    <a:p>
                      <a:pPr algn="l" fontAlgn="t"/>
                      <a:r>
                        <a:rPr lang="pt-BR" sz="1200"/>
                        <a:t> </a:t>
                      </a:r>
                    </a:p>
                    <a:p>
                      <a:pPr algn="l" fontAlgn="t"/>
                      <a:r>
                        <a:rPr lang="pt-BR" sz="1200" b="1"/>
                        <a:t>(total)</a:t>
                      </a:r>
                      <a:endParaRPr lang="pt-BR" sz="1200"/>
                    </a:p>
                    <a:p>
                      <a:pPr algn="l" fontAlgn="t"/>
                      <a:r>
                        <a:rPr lang="pt-BR" sz="1200"/>
                        <a:t> </a:t>
                      </a:r>
                    </a:p>
                    <a:p>
                      <a:pPr algn="l" fontAlgn="t"/>
                      <a:r>
                        <a:rPr lang="pt-BR" sz="1200" b="1"/>
                        <a:t>2011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Virtual</a:t>
                      </a:r>
                      <a:endParaRPr lang="pt-BR" sz="1200"/>
                    </a:p>
                    <a:p>
                      <a:pPr algn="l" fontAlgn="t"/>
                      <a:r>
                        <a:rPr lang="pt-BR" sz="1200"/>
                        <a:t> </a:t>
                      </a:r>
                    </a:p>
                    <a:p>
                      <a:pPr algn="l" fontAlgn="t"/>
                      <a:r>
                        <a:rPr lang="pt-BR" sz="1200" b="1"/>
                        <a:t>JF</a:t>
                      </a:r>
                      <a:endParaRPr lang="pt-BR" sz="1200"/>
                    </a:p>
                    <a:p>
                      <a:pPr algn="l" fontAlgn="t"/>
                      <a:r>
                        <a:rPr lang="pt-BR" sz="1200"/>
                        <a:t> </a:t>
                      </a:r>
                    </a:p>
                    <a:p>
                      <a:pPr algn="l" fontAlgn="t"/>
                      <a:r>
                        <a:rPr lang="pt-BR" sz="1200" b="1"/>
                        <a:t>2011**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JEFs</a:t>
                      </a:r>
                      <a:endParaRPr lang="pt-BR" sz="1200"/>
                    </a:p>
                    <a:p>
                      <a:pPr algn="l" fontAlgn="t"/>
                      <a:r>
                        <a:rPr lang="pt-BR" sz="1200"/>
                        <a:t> </a:t>
                      </a:r>
                    </a:p>
                    <a:p>
                      <a:pPr algn="l" fontAlgn="t"/>
                      <a:r>
                        <a:rPr lang="pt-BR" sz="1200" b="1"/>
                        <a:t>2008*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186596"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350461"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Dor e Ardência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39,3%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31,3%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25,3%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19,0%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36,0%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50,4%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52,7%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186596"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350461"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Ressecamento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37,2%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30,7%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24,0%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18,7%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24,0%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47,9%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53,1%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186596"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186596"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Cansaço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47,6%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37,8%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30,8%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24,7%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20,0%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59,7%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63,5%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186596"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/>
                        <a:t> </a:t>
                      </a:r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1287605"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 dirty="0"/>
                        <a:t>Embaralhada     e</a:t>
                      </a:r>
                      <a:endParaRPr lang="pt-BR" sz="1200" dirty="0"/>
                    </a:p>
                    <a:p>
                      <a:pPr algn="l" fontAlgn="t"/>
                      <a:r>
                        <a:rPr lang="pt-BR" sz="1200" dirty="0"/>
                        <a:t> </a:t>
                      </a:r>
                    </a:p>
                    <a:p>
                      <a:pPr algn="l" fontAlgn="t"/>
                      <a:r>
                        <a:rPr lang="pt-BR" sz="1200" b="1" dirty="0"/>
                        <a:t>desfocada</a:t>
                      </a:r>
                      <a:endParaRPr lang="pt-BR" sz="1200" dirty="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28,7%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24,2%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20,4%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14,9%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24,0%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/>
                        <a:t>35,7%</a:t>
                      </a:r>
                      <a:endParaRPr lang="pt-BR" sz="120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 dirty="0"/>
                        <a:t>45,3%</a:t>
                      </a:r>
                      <a:endParaRPr lang="pt-BR" sz="1200" dirty="0"/>
                    </a:p>
                  </a:txBody>
                  <a:tcPr marL="12684" marR="12684" marT="12684" marB="12684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475656" y="1182443"/>
            <a:ext cx="72728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400" b="1" i="0" u="sng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rebuchet MS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Sintomas oftalmológicos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* Servidores trabalhando com processo eletrônico desde 2004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** Servidores que responderam trabalhar preponderantemente com virtual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pic>
        <p:nvPicPr>
          <p:cNvPr id="7" name="Picture 2" descr="timb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3544"/>
            <a:ext cx="8750225" cy="118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1187625" y="1556792"/>
          <a:ext cx="6696742" cy="4752527"/>
        </p:xfrm>
        <a:graphic>
          <a:graphicData uri="http://schemas.openxmlformats.org/drawingml/2006/table">
            <a:tbl>
              <a:tblPr/>
              <a:tblGrid>
                <a:gridCol w="907852"/>
                <a:gridCol w="704920"/>
                <a:gridCol w="704920"/>
                <a:gridCol w="704920"/>
                <a:gridCol w="704920"/>
                <a:gridCol w="704920"/>
                <a:gridCol w="608795"/>
                <a:gridCol w="747643"/>
                <a:gridCol w="907852"/>
              </a:tblGrid>
              <a:tr h="1275619">
                <a:tc>
                  <a:txBody>
                    <a:bodyPr/>
                    <a:lstStyle/>
                    <a:p>
                      <a:pPr algn="l" fontAlgn="t"/>
                      <a:r>
                        <a:rPr lang="pt-BR" b="1" dirty="0"/>
                        <a:t>Ombros</a:t>
                      </a:r>
                      <a:endParaRPr lang="pt-BR" dirty="0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 dirty="0"/>
                        <a:t>27,8%</a:t>
                      </a:r>
                      <a:endParaRPr lang="pt-BR" dirty="0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 dirty="0"/>
                        <a:t>31,6%</a:t>
                      </a:r>
                      <a:endParaRPr lang="pt-BR" dirty="0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 dirty="0"/>
                        <a:t>27,6%</a:t>
                      </a:r>
                      <a:endParaRPr lang="pt-BR" dirty="0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 dirty="0"/>
                        <a:t>28,2%</a:t>
                      </a:r>
                      <a:endParaRPr lang="pt-BR" dirty="0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 dirty="0"/>
                        <a:t>22,3%</a:t>
                      </a:r>
                      <a:endParaRPr lang="pt-BR" dirty="0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24,5</a:t>
                      </a:r>
                      <a:endParaRPr lang="pt-BR"/>
                    </a:p>
                    <a:p>
                      <a:pPr algn="l" fontAlgn="t"/>
                      <a:r>
                        <a:rPr lang="pt-BR"/>
                        <a:t> </a:t>
                      </a:r>
                    </a:p>
                    <a:p>
                      <a:pPr algn="l" fontAlgn="t"/>
                      <a:r>
                        <a:rPr lang="pt-BR" b="1"/>
                        <a:t>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34,8%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47,9%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62835"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dirty="0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dirty="0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dirty="0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dirty="0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275619"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Braços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18,6%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21,3%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16,0%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 dirty="0"/>
                        <a:t>17,2%</a:t>
                      </a:r>
                      <a:endParaRPr lang="pt-BR" dirty="0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 dirty="0"/>
                        <a:t>7,1%</a:t>
                      </a:r>
                      <a:endParaRPr lang="pt-BR" dirty="0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 dirty="0"/>
                        <a:t>16,6</a:t>
                      </a:r>
                      <a:endParaRPr lang="pt-BR" dirty="0"/>
                    </a:p>
                    <a:p>
                      <a:pPr algn="l" fontAlgn="t"/>
                      <a:r>
                        <a:rPr lang="pt-BR" dirty="0"/>
                        <a:t> </a:t>
                      </a:r>
                    </a:p>
                    <a:p>
                      <a:pPr algn="l" fontAlgn="t"/>
                      <a:r>
                        <a:rPr lang="pt-BR" b="1" dirty="0"/>
                        <a:t>%</a:t>
                      </a:r>
                      <a:endParaRPr lang="pt-BR" dirty="0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 dirty="0"/>
                        <a:t>26,6%</a:t>
                      </a:r>
                      <a:endParaRPr lang="pt-BR" dirty="0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32,6%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62835"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dirty="0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dirty="0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275619"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Pernas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14,6%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14,8%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14,7%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15,1%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9,9%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16,0</a:t>
                      </a:r>
                      <a:endParaRPr lang="pt-BR"/>
                    </a:p>
                    <a:p>
                      <a:pPr algn="l" fontAlgn="t"/>
                      <a:r>
                        <a:rPr lang="pt-BR"/>
                        <a:t> </a:t>
                      </a:r>
                    </a:p>
                    <a:p>
                      <a:pPr algn="l" fontAlgn="t"/>
                      <a:r>
                        <a:rPr lang="pt-BR" b="1"/>
                        <a:t>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 dirty="0"/>
                        <a:t>15,8%</a:t>
                      </a:r>
                      <a:endParaRPr lang="pt-BR" dirty="0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 dirty="0"/>
                        <a:t>18,0%</a:t>
                      </a:r>
                      <a:endParaRPr lang="pt-BR" dirty="0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pic>
        <p:nvPicPr>
          <p:cNvPr id="8" name="Picture 2" descr="timb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3544"/>
            <a:ext cx="8750225" cy="118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251522" y="2000250"/>
          <a:ext cx="8640959" cy="4021038"/>
        </p:xfrm>
        <a:graphic>
          <a:graphicData uri="http://schemas.openxmlformats.org/drawingml/2006/table">
            <a:tbl>
              <a:tblPr/>
              <a:tblGrid>
                <a:gridCol w="615259"/>
                <a:gridCol w="738310"/>
                <a:gridCol w="1107464"/>
                <a:gridCol w="669948"/>
                <a:gridCol w="1121137"/>
                <a:gridCol w="642603"/>
                <a:gridCol w="738310"/>
                <a:gridCol w="738310"/>
                <a:gridCol w="806671"/>
                <a:gridCol w="738310"/>
                <a:gridCol w="724637"/>
              </a:tblGrid>
              <a:tr h="1712137">
                <a:tc>
                  <a:txBody>
                    <a:bodyPr/>
                    <a:lstStyle/>
                    <a:p>
                      <a:pPr algn="l" fontAlgn="t"/>
                      <a:r>
                        <a:rPr lang="pt-BR" dirty="0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JF</a:t>
                      </a:r>
                      <a:endParaRPr lang="pt-BR"/>
                    </a:p>
                    <a:p>
                      <a:pPr algn="l" fontAlgn="t"/>
                      <a:r>
                        <a:rPr lang="pt-BR"/>
                        <a:t> </a:t>
                      </a:r>
                    </a:p>
                    <a:p>
                      <a:pPr algn="l" fontAlgn="t"/>
                      <a:r>
                        <a:rPr lang="pt-BR" b="1"/>
                        <a:t>2011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JF Judiciári a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TR F</a:t>
                      </a:r>
                      <a:endParaRPr lang="pt-BR"/>
                    </a:p>
                    <a:p>
                      <a:pPr algn="l" fontAlgn="t"/>
                      <a:r>
                        <a:rPr lang="pt-BR" b="1"/>
                        <a:t>2011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TRF Judiciária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JT</a:t>
                      </a:r>
                      <a:endParaRPr lang="pt-BR"/>
                    </a:p>
                    <a:p>
                      <a:pPr algn="l" fontAlgn="t"/>
                      <a:r>
                        <a:rPr lang="pt-BR"/>
                        <a:t> </a:t>
                      </a:r>
                    </a:p>
                    <a:p>
                      <a:pPr algn="l" fontAlgn="t"/>
                      <a:r>
                        <a:rPr lang="pt-BR" b="1"/>
                        <a:t>2011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JE</a:t>
                      </a:r>
                      <a:endParaRPr lang="pt-BR"/>
                    </a:p>
                    <a:p>
                      <a:pPr algn="l" fontAlgn="t"/>
                      <a:r>
                        <a:rPr lang="pt-BR"/>
                        <a:t> </a:t>
                      </a:r>
                    </a:p>
                    <a:p>
                      <a:pPr algn="l" fontAlgn="t"/>
                      <a:r>
                        <a:rPr lang="pt-BR" b="1"/>
                        <a:t>2011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JM</a:t>
                      </a:r>
                      <a:endParaRPr lang="pt-BR"/>
                    </a:p>
                    <a:p>
                      <a:pPr algn="l" fontAlgn="t"/>
                      <a:r>
                        <a:rPr lang="pt-BR"/>
                        <a:t> </a:t>
                      </a:r>
                    </a:p>
                    <a:p>
                      <a:pPr algn="l" fontAlgn="t"/>
                      <a:r>
                        <a:rPr lang="pt-BR" b="1"/>
                        <a:t>2011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Virtu al  JF</a:t>
                      </a:r>
                      <a:endParaRPr lang="pt-BR"/>
                    </a:p>
                    <a:p>
                      <a:pPr algn="l" fontAlgn="t"/>
                      <a:r>
                        <a:rPr lang="pt-BR" b="1"/>
                        <a:t>2011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JEFs</a:t>
                      </a:r>
                      <a:endParaRPr lang="pt-BR"/>
                    </a:p>
                    <a:p>
                      <a:pPr algn="l" fontAlgn="t"/>
                      <a:r>
                        <a:rPr lang="pt-BR"/>
                        <a:t> </a:t>
                      </a:r>
                    </a:p>
                    <a:p>
                      <a:pPr algn="l" fontAlgn="t"/>
                      <a:r>
                        <a:rPr lang="pt-BR" b="1"/>
                        <a:t>2008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Of. Jus JF</a:t>
                      </a:r>
                      <a:endParaRPr lang="pt-BR"/>
                    </a:p>
                    <a:p>
                      <a:pPr algn="l" fontAlgn="t"/>
                      <a:r>
                        <a:rPr lang="pt-BR" b="1"/>
                        <a:t>2011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471125"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dirty="0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/>
                        <a:t> </a:t>
                      </a:r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  <a:tr h="1837776"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SR</a:t>
                      </a:r>
                      <a:endParaRPr lang="pt-BR"/>
                    </a:p>
                    <a:p>
                      <a:pPr algn="l" fontAlgn="t"/>
                      <a:r>
                        <a:rPr lang="pt-BR"/>
                        <a:t> </a:t>
                      </a:r>
                    </a:p>
                    <a:p>
                      <a:pPr algn="l" fontAlgn="t"/>
                      <a:r>
                        <a:rPr lang="pt-BR" b="1"/>
                        <a:t>Q</a:t>
                      </a:r>
                      <a:endParaRPr lang="pt-BR"/>
                    </a:p>
                    <a:p>
                      <a:pPr algn="l" fontAlgn="t"/>
                      <a:r>
                        <a:rPr lang="pt-BR"/>
                        <a:t> </a:t>
                      </a:r>
                    </a:p>
                    <a:p>
                      <a:pPr algn="l" fontAlgn="t"/>
                      <a:r>
                        <a:rPr lang="pt-BR" b="1"/>
                        <a:t>20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35,8</a:t>
                      </a:r>
                      <a:endParaRPr lang="pt-BR"/>
                    </a:p>
                    <a:p>
                      <a:pPr algn="l" fontAlgn="t"/>
                      <a:r>
                        <a:rPr lang="pt-BR"/>
                        <a:t> </a:t>
                      </a:r>
                    </a:p>
                    <a:p>
                      <a:pPr algn="l" fontAlgn="t"/>
                      <a:r>
                        <a:rPr lang="pt-BR" b="1"/>
                        <a:t>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38,2%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30,8</a:t>
                      </a:r>
                      <a:endParaRPr lang="pt-BR"/>
                    </a:p>
                    <a:p>
                      <a:pPr algn="l" fontAlgn="t"/>
                      <a:r>
                        <a:rPr lang="pt-BR"/>
                        <a:t> </a:t>
                      </a:r>
                    </a:p>
                    <a:p>
                      <a:pPr algn="l" fontAlgn="t"/>
                      <a:r>
                        <a:rPr lang="pt-BR" b="1"/>
                        <a:t>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31,9%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31,</a:t>
                      </a:r>
                      <a:endParaRPr lang="pt-BR"/>
                    </a:p>
                    <a:p>
                      <a:pPr algn="l" fontAlgn="t"/>
                      <a:r>
                        <a:rPr lang="pt-BR"/>
                        <a:t> </a:t>
                      </a:r>
                    </a:p>
                    <a:p>
                      <a:pPr algn="l" fontAlgn="t"/>
                      <a:r>
                        <a:rPr lang="pt-BR" b="1"/>
                        <a:t>0%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26,7</a:t>
                      </a:r>
                      <a:endParaRPr lang="pt-BR"/>
                    </a:p>
                    <a:p>
                      <a:pPr algn="l" fontAlgn="t"/>
                      <a:r>
                        <a:rPr lang="pt-BR"/>
                        <a:t> </a:t>
                      </a:r>
                    </a:p>
                    <a:p>
                      <a:pPr algn="l" fontAlgn="t"/>
                      <a:r>
                        <a:rPr lang="pt-BR" b="1"/>
                        <a:t>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24,0</a:t>
                      </a:r>
                      <a:endParaRPr lang="pt-BR"/>
                    </a:p>
                    <a:p>
                      <a:pPr algn="l" fontAlgn="t"/>
                      <a:r>
                        <a:rPr lang="pt-BR"/>
                        <a:t> </a:t>
                      </a:r>
                    </a:p>
                    <a:p>
                      <a:pPr algn="l" fontAlgn="t"/>
                      <a:r>
                        <a:rPr lang="pt-BR" b="1"/>
                        <a:t>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38,1</a:t>
                      </a:r>
                      <a:endParaRPr lang="pt-BR"/>
                    </a:p>
                    <a:p>
                      <a:pPr algn="l" fontAlgn="t"/>
                      <a:r>
                        <a:rPr lang="pt-BR"/>
                        <a:t> </a:t>
                      </a:r>
                    </a:p>
                    <a:p>
                      <a:pPr algn="l" fontAlgn="t"/>
                      <a:r>
                        <a:rPr lang="pt-BR" b="1"/>
                        <a:t>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/>
                        <a:t>37,1</a:t>
                      </a:r>
                      <a:endParaRPr lang="pt-BR"/>
                    </a:p>
                    <a:p>
                      <a:pPr algn="l" fontAlgn="t"/>
                      <a:r>
                        <a:rPr lang="pt-BR"/>
                        <a:t> </a:t>
                      </a:r>
                    </a:p>
                    <a:p>
                      <a:pPr algn="l" fontAlgn="t"/>
                      <a:r>
                        <a:rPr lang="pt-BR" b="1"/>
                        <a:t>%</a:t>
                      </a:r>
                      <a:endParaRPr lang="pt-BR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b="1" dirty="0"/>
                        <a:t>48,6</a:t>
                      </a:r>
                      <a:endParaRPr lang="pt-BR" dirty="0"/>
                    </a:p>
                    <a:p>
                      <a:pPr algn="l" fontAlgn="t"/>
                      <a:r>
                        <a:rPr lang="pt-BR" dirty="0"/>
                        <a:t> </a:t>
                      </a:r>
                    </a:p>
                    <a:p>
                      <a:pPr algn="l" fontAlgn="t"/>
                      <a:r>
                        <a:rPr lang="pt-BR" b="1" dirty="0"/>
                        <a:t>%</a:t>
                      </a:r>
                      <a:endParaRPr lang="pt-BR" dirty="0"/>
                    </a:p>
                  </a:txBody>
                  <a:tcPr marL="19050" marR="19050" marT="19050" marB="19050">
                    <a:lnL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C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 flipV="1">
            <a:off x="323528" y="1513384"/>
            <a:ext cx="799288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9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)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1475656" y="1412777"/>
            <a:ext cx="51125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u="sng" dirty="0" smtClean="0"/>
              <a:t>Indicativo de distúrbios psíquicos</a:t>
            </a:r>
            <a:endParaRPr lang="pt-BR" sz="1600" dirty="0" smtClean="0"/>
          </a:p>
          <a:p>
            <a:r>
              <a:rPr lang="pt-BR" sz="1600" b="1" u="sng" dirty="0" smtClean="0"/>
              <a:t>SRQ 20 Geral = 31,8%</a:t>
            </a:r>
            <a:endParaRPr lang="pt-BR" sz="1600" dirty="0"/>
          </a:p>
        </p:txBody>
      </p:sp>
      <p:sp>
        <p:nvSpPr>
          <p:cNvPr id="13" name="Retângulo 12"/>
          <p:cNvSpPr/>
          <p:nvPr/>
        </p:nvSpPr>
        <p:spPr>
          <a:xfrm>
            <a:off x="2411760" y="6165304"/>
            <a:ext cx="266429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100" b="1" dirty="0" smtClean="0"/>
              <a:t>Fonte: Pesquisa Geral de Saúde dos servidores – </a:t>
            </a:r>
            <a:r>
              <a:rPr lang="pt-BR" sz="1100" b="1" dirty="0" err="1" smtClean="0"/>
              <a:t>Sintrajufe</a:t>
            </a:r>
            <a:r>
              <a:rPr lang="pt-BR" sz="1100" b="1" dirty="0" smtClean="0"/>
              <a:t>/RS 2011/2012 – Gestão Mais </a:t>
            </a:r>
            <a:r>
              <a:rPr lang="pt-BR" sz="1100" b="1" dirty="0" err="1" smtClean="0"/>
              <a:t>Sintrajufe</a:t>
            </a:r>
            <a:r>
              <a:rPr lang="pt-BR" sz="1100" b="1" dirty="0" smtClean="0"/>
              <a:t> (2010/2013)</a:t>
            </a:r>
            <a:endParaRPr lang="pt-BR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511</Words>
  <Application>Microsoft Office PowerPoint</Application>
  <PresentationFormat>Apresentação na tela (4:3)</PresentationFormat>
  <Paragraphs>367</Paragraphs>
  <Slides>14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Tema do Office</vt:lpstr>
      <vt:lpstr>  II seminário Nacional de Saúde e Pje da Fenajufe  Brasília, primavera de 2014   </vt:lpstr>
      <vt:lpstr>    </vt:lpstr>
      <vt:lpstr>    </vt:lpstr>
      <vt:lpstr>    </vt:lpstr>
      <vt:lpstr>    Aumento do adoecimento físico e mental da categoria a partir da implementação do processo eletrônico  como mostra comparativo Pesquisas de Saúde Sintrajufe/RS anos 2002, 2008 e 2011      </vt:lpstr>
      <vt:lpstr>    </vt:lpstr>
      <vt:lpstr>    </vt:lpstr>
      <vt:lpstr>    </vt:lpstr>
      <vt:lpstr>    </vt:lpstr>
      <vt:lpstr>   </vt:lpstr>
      <vt:lpstr>O que precisamos para superar essa realidade?</vt:lpstr>
      <vt:lpstr>    </vt:lpstr>
      <vt:lpstr>    </vt:lpstr>
      <vt:lpstr>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Contribuição da Fenajufe para a Estratégia do Poder Judiciário</dc:title>
  <dc:creator>cliente</dc:creator>
  <cp:lastModifiedBy>admin</cp:lastModifiedBy>
  <cp:revision>27</cp:revision>
  <dcterms:created xsi:type="dcterms:W3CDTF">2013-09-12T02:42:13Z</dcterms:created>
  <dcterms:modified xsi:type="dcterms:W3CDTF">2014-10-09T22:23:09Z</dcterms:modified>
</cp:coreProperties>
</file>